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7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9048" autoAdjust="0"/>
  </p:normalViewPr>
  <p:slideViewPr>
    <p:cSldViewPr snapToGrid="0">
      <p:cViewPr varScale="1">
        <p:scale>
          <a:sx n="113" d="100"/>
          <a:sy n="113" d="100"/>
        </p:scale>
        <p:origin x="752" y="1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819A6-C543-474E-815E-DFC36654151D}" type="datetimeFigureOut">
              <a:rPr lang="en-UG" smtClean="0"/>
              <a:t>5/13/25</a:t>
            </a:fld>
            <a:endParaRPr lang="en-U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763E9-66D4-48D3-B108-0FA4D525883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101428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763E9-66D4-48D3-B108-0FA4D525883D}" type="slidenum">
              <a:rPr lang="en-UG" smtClean="0"/>
              <a:t>4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063029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Jesus started with 12; how much more can we do with such a number?</a:t>
            </a:r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763E9-66D4-48D3-B108-0FA4D525883D}" type="slidenum">
              <a:rPr lang="en-UG" smtClean="0"/>
              <a:t>8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982762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Jesus started with 12; how much more can we do with such a number?</a:t>
            </a:r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763E9-66D4-48D3-B108-0FA4D525883D}" type="slidenum">
              <a:rPr lang="en-UG" smtClean="0"/>
              <a:t>9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107128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May the Lord open this door. So far 31 Dioceses have been reached. </a:t>
            </a:r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763E9-66D4-48D3-B108-0FA4D525883D}" type="slidenum">
              <a:rPr lang="en-UG" smtClean="0"/>
              <a:t>11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725269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May the Lord open this door. So far 31 Dioceses have been reached. </a:t>
            </a:r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763E9-66D4-48D3-B108-0FA4D525883D}" type="slidenum">
              <a:rPr lang="en-UG" smtClean="0"/>
              <a:t>12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175877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763E9-66D4-48D3-B108-0FA4D525883D}" type="slidenum">
              <a:rPr lang="en-UG" smtClean="0"/>
              <a:t>13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642735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lickr.com/photos/46658241@N06/867723559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7CBB-2A08-4805-8BF8-275BAE08D1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77108"/>
            <a:ext cx="8825658" cy="1175658"/>
          </a:xfrm>
        </p:spPr>
        <p:txBody>
          <a:bodyPr/>
          <a:lstStyle/>
          <a:p>
            <a:r>
              <a:rPr lang="en-GB" dirty="0"/>
              <a:t>DWCE EBENEZAR STATUS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293EF-1A40-44EF-BE53-F13F0E132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069582"/>
            <a:ext cx="8825658" cy="1569218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The journey from 2023 to 12</a:t>
            </a:r>
            <a:r>
              <a:rPr lang="en-GB" sz="2400" baseline="30000" dirty="0">
                <a:solidFill>
                  <a:schemeClr val="bg1"/>
                </a:solidFill>
              </a:rPr>
              <a:t>th</a:t>
            </a:r>
            <a:r>
              <a:rPr lang="en-GB" sz="2400" dirty="0">
                <a:solidFill>
                  <a:schemeClr val="bg1"/>
                </a:solidFill>
              </a:rPr>
              <a:t> March 2025</a:t>
            </a:r>
            <a:br>
              <a:rPr lang="en-GB" sz="2400" dirty="0">
                <a:solidFill>
                  <a:schemeClr val="bg1"/>
                </a:solidFill>
              </a:rPr>
            </a:b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Tr Caring Carol</a:t>
            </a:r>
            <a:endParaRPr lang="en-UG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950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58C05-E231-41A4-BAE8-D055C310D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592854"/>
            <a:ext cx="9325477" cy="1316334"/>
          </a:xfrm>
        </p:spPr>
        <p:txBody>
          <a:bodyPr/>
          <a:lstStyle/>
          <a:p>
            <a:r>
              <a:rPr lang="en-GB" dirty="0"/>
              <a:t>Upcoming Diocesan Training &amp; Follow-up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B5583-806D-416F-BEF7-22AD8685F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21169"/>
            <a:ext cx="8825659" cy="414996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dirty="0"/>
              <a:t>North </a:t>
            </a:r>
            <a:r>
              <a:rPr lang="en-GB" dirty="0" err="1"/>
              <a:t>Kigezi</a:t>
            </a:r>
            <a:r>
              <a:rPr lang="en-GB" dirty="0"/>
              <a:t> 29</a:t>
            </a:r>
            <a:r>
              <a:rPr lang="en-GB" baseline="30000" dirty="0"/>
              <a:t>th</a:t>
            </a:r>
            <a:r>
              <a:rPr lang="en-GB" dirty="0"/>
              <a:t> April ( Vision cast)</a:t>
            </a:r>
          </a:p>
          <a:p>
            <a:pPr>
              <a:lnSpc>
                <a:spcPct val="120000"/>
              </a:lnSpc>
            </a:pPr>
            <a:r>
              <a:rPr lang="en-GB" dirty="0"/>
              <a:t>Bukedi 17</a:t>
            </a:r>
            <a:r>
              <a:rPr lang="en-GB" baseline="30000" dirty="0"/>
              <a:t>th</a:t>
            </a:r>
            <a:r>
              <a:rPr lang="en-GB" dirty="0"/>
              <a:t> -18</a:t>
            </a:r>
            <a:r>
              <a:rPr lang="en-GB" baseline="30000" dirty="0"/>
              <a:t>th</a:t>
            </a:r>
            <a:r>
              <a:rPr lang="en-GB" dirty="0"/>
              <a:t> April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Mbale</a:t>
            </a:r>
            <a:r>
              <a:rPr lang="en-GB" dirty="0"/>
              <a:t> 6</a:t>
            </a:r>
            <a:r>
              <a:rPr lang="en-GB" baseline="30000" dirty="0"/>
              <a:t>th</a:t>
            </a:r>
            <a:r>
              <a:rPr lang="en-GB" dirty="0"/>
              <a:t> -7</a:t>
            </a:r>
            <a:r>
              <a:rPr lang="en-GB" baseline="30000" dirty="0"/>
              <a:t>th</a:t>
            </a:r>
            <a:r>
              <a:rPr lang="en-GB" dirty="0"/>
              <a:t> May</a:t>
            </a:r>
          </a:p>
          <a:p>
            <a:pPr>
              <a:lnSpc>
                <a:spcPct val="120000"/>
              </a:lnSpc>
            </a:pPr>
            <a:r>
              <a:rPr lang="en-GB" dirty="0"/>
              <a:t>West </a:t>
            </a:r>
            <a:r>
              <a:rPr lang="en-GB" dirty="0" err="1"/>
              <a:t>Lango</a:t>
            </a:r>
            <a:r>
              <a:rPr lang="en-GB" dirty="0"/>
              <a:t> – 8</a:t>
            </a:r>
            <a:r>
              <a:rPr lang="en-GB" baseline="30000" dirty="0"/>
              <a:t>th</a:t>
            </a:r>
            <a:r>
              <a:rPr lang="en-GB" dirty="0"/>
              <a:t> -9</a:t>
            </a:r>
            <a:r>
              <a:rPr lang="en-GB" baseline="30000" dirty="0"/>
              <a:t>th</a:t>
            </a:r>
            <a:r>
              <a:rPr lang="en-GB" dirty="0"/>
              <a:t> May</a:t>
            </a:r>
          </a:p>
          <a:p>
            <a:pPr>
              <a:lnSpc>
                <a:spcPct val="120000"/>
              </a:lnSpc>
            </a:pPr>
            <a:r>
              <a:rPr lang="en-GB" dirty="0"/>
              <a:t>East Busoga – 9</a:t>
            </a:r>
            <a:r>
              <a:rPr lang="en-GB" baseline="30000" dirty="0"/>
              <a:t>th</a:t>
            </a:r>
            <a:r>
              <a:rPr lang="en-GB" dirty="0"/>
              <a:t> -10</a:t>
            </a:r>
            <a:r>
              <a:rPr lang="en-GB" baseline="30000" dirty="0"/>
              <a:t>th</a:t>
            </a:r>
            <a:r>
              <a:rPr lang="en-GB" dirty="0"/>
              <a:t> May</a:t>
            </a:r>
          </a:p>
          <a:p>
            <a:pPr>
              <a:lnSpc>
                <a:spcPct val="120000"/>
              </a:lnSpc>
            </a:pPr>
            <a:r>
              <a:rPr lang="en-GB" dirty="0"/>
              <a:t>Rwenzori 20</a:t>
            </a:r>
            <a:r>
              <a:rPr lang="en-GB" baseline="30000" dirty="0"/>
              <a:t>th</a:t>
            </a:r>
            <a:r>
              <a:rPr lang="en-GB" dirty="0"/>
              <a:t> -21</a:t>
            </a:r>
            <a:r>
              <a:rPr lang="en-GB" baseline="30000" dirty="0"/>
              <a:t>st</a:t>
            </a:r>
            <a:r>
              <a:rPr lang="en-GB" dirty="0"/>
              <a:t> May</a:t>
            </a:r>
          </a:p>
          <a:p>
            <a:pPr>
              <a:lnSpc>
                <a:spcPct val="120000"/>
              </a:lnSpc>
            </a:pPr>
            <a:r>
              <a:rPr lang="en-GB" dirty="0"/>
              <a:t>West Rwenzori 22</a:t>
            </a:r>
            <a:r>
              <a:rPr lang="en-GB" baseline="30000" dirty="0"/>
              <a:t>nd</a:t>
            </a:r>
            <a:r>
              <a:rPr lang="en-GB" dirty="0"/>
              <a:t> – 23</a:t>
            </a:r>
            <a:r>
              <a:rPr lang="en-GB" baseline="30000" dirty="0"/>
              <a:t>rd</a:t>
            </a:r>
            <a:r>
              <a:rPr lang="en-GB" dirty="0"/>
              <a:t> May</a:t>
            </a:r>
            <a:br>
              <a:rPr lang="en-GB" dirty="0"/>
            </a:b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347781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58C05-E231-41A4-BAE8-D055C310D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592854"/>
            <a:ext cx="9325477" cy="1316334"/>
          </a:xfrm>
        </p:spPr>
        <p:txBody>
          <a:bodyPr/>
          <a:lstStyle/>
          <a:p>
            <a:r>
              <a:rPr lang="en-GB" dirty="0"/>
              <a:t>Dioceses not yet Trained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B5583-806D-416F-BEF7-22AD8685F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582426"/>
            <a:ext cx="8825659" cy="3918858"/>
          </a:xfrm>
        </p:spPr>
        <p:txBody>
          <a:bodyPr>
            <a:normAutofit fontScale="25000" lnSpcReduction="20000"/>
          </a:bodyPr>
          <a:lstStyle/>
          <a:p>
            <a:pPr marL="137160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8000" dirty="0" err="1"/>
              <a:t>Mbale</a:t>
            </a:r>
            <a:endParaRPr lang="en-GB" sz="8000" dirty="0"/>
          </a:p>
          <a:p>
            <a:pPr marL="137160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8000" dirty="0"/>
              <a:t>East Busoga</a:t>
            </a:r>
          </a:p>
          <a:p>
            <a:pPr marL="137160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8000" dirty="0"/>
              <a:t>West Rwenzori</a:t>
            </a:r>
          </a:p>
          <a:p>
            <a:pPr marL="137160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8000" dirty="0"/>
              <a:t>Rwenzori</a:t>
            </a:r>
          </a:p>
          <a:p>
            <a:pPr marL="137160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8000" dirty="0"/>
              <a:t>North </a:t>
            </a:r>
            <a:r>
              <a:rPr lang="en-GB" sz="8000" dirty="0" err="1"/>
              <a:t>Kigezi</a:t>
            </a:r>
            <a:endParaRPr lang="en-GB" sz="8000" dirty="0"/>
          </a:p>
          <a:p>
            <a:pPr marL="137160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8000" dirty="0"/>
              <a:t>Bukedi</a:t>
            </a:r>
          </a:p>
          <a:p>
            <a:pPr marL="137160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8000" dirty="0"/>
              <a:t>West </a:t>
            </a:r>
            <a:r>
              <a:rPr lang="en-GB" sz="8000" dirty="0" err="1"/>
              <a:t>Lango</a:t>
            </a:r>
            <a:br>
              <a:rPr lang="en-GB" sz="8000" dirty="0"/>
            </a:br>
            <a:br>
              <a:rPr lang="en-GB" sz="8000" dirty="0"/>
            </a:br>
            <a:br>
              <a:rPr lang="en-GB" sz="8000" dirty="0"/>
            </a:br>
            <a:br>
              <a:rPr lang="en-GB" dirty="0"/>
            </a:b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285541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58C05-E231-41A4-BAE8-D055C310D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260" y="604143"/>
            <a:ext cx="9325477" cy="1316334"/>
          </a:xfrm>
        </p:spPr>
        <p:txBody>
          <a:bodyPr/>
          <a:lstStyle/>
          <a:p>
            <a:pPr algn="ctr"/>
            <a:r>
              <a:rPr lang="en-GB" dirty="0"/>
              <a:t>DWCE THEME VERSE: Psalm 78:4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B5583-806D-416F-BEF7-22AD8685F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626" y="2582426"/>
            <a:ext cx="10420747" cy="391885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GB" sz="3200" dirty="0"/>
              <a:t>We will not hide them from their descendants;  we will tell the next generation the praiseworthy deeds of the Lord, His power, and the wonders he has done.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GB" sz="3200" dirty="0"/>
          </a:p>
          <a:p>
            <a:pPr marL="0" indent="0" algn="ctr">
              <a:lnSpc>
                <a:spcPct val="120000"/>
              </a:lnSpc>
              <a:buNone/>
            </a:pPr>
            <a:endParaRPr lang="en-GB" sz="3200" dirty="0">
              <a:solidFill>
                <a:schemeClr val="tx2"/>
              </a:solidFill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GB" sz="3200" dirty="0">
                <a:solidFill>
                  <a:schemeClr val="tx2"/>
                </a:solidFill>
              </a:rPr>
              <a:t> </a:t>
            </a:r>
            <a:r>
              <a:rPr lang="en-GB" sz="2800" b="1" dirty="0">
                <a:solidFill>
                  <a:schemeClr val="tx2"/>
                </a:solidFill>
              </a:rPr>
              <a:t>Blessings: Enjoy your Lunch!</a:t>
            </a:r>
            <a:br>
              <a:rPr lang="en-GB" sz="2800" b="1" dirty="0">
                <a:solidFill>
                  <a:srgbClr val="00B0F0"/>
                </a:solidFill>
              </a:rPr>
            </a:br>
            <a:br>
              <a:rPr lang="en-GB" sz="2000" dirty="0"/>
            </a:br>
            <a:endParaRPr lang="en-UG" sz="2000" dirty="0"/>
          </a:p>
        </p:txBody>
      </p:sp>
    </p:spTree>
    <p:extLst>
      <p:ext uri="{BB962C8B-B14F-4D97-AF65-F5344CB8AC3E}">
        <p14:creationId xmlns:p14="http://schemas.microsoft.com/office/powerpoint/2010/main" val="1367904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225CD-E988-4652-A649-66DA71BAB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407108"/>
            <a:ext cx="8761413" cy="706964"/>
          </a:xfrm>
        </p:spPr>
        <p:txBody>
          <a:bodyPr/>
          <a:lstStyle/>
          <a:p>
            <a:r>
              <a:rPr lang="en-GB" dirty="0"/>
              <a:t>A call for action: 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DFF71-5EAD-4DEC-A0E1-5475C0E96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807798" cy="3416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Isaiah 6:8: “ </a:t>
            </a:r>
            <a:endParaRPr lang="en-UG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E44BD11-28D1-4BCD-8836-CF93D6EEDA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74132" y="1114072"/>
            <a:ext cx="11232445" cy="639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342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7CBB-2A08-4805-8BF8-275BAE08D1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DWCE EBENEZAR STATUS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293EF-1A40-44EF-BE53-F13F0E1326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The journey from 2022 -2025</a:t>
            </a:r>
            <a:endParaRPr lang="en-U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95B0F9-0914-4D17-962E-363A7DCDC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646" y="404522"/>
            <a:ext cx="11511346" cy="604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090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7CBB-2A08-4805-8BF8-275BAE08D1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DWCE EBENEZAR STATUS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293EF-1A40-44EF-BE53-F13F0E1326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The journey from 2022 -2025</a:t>
            </a:r>
            <a:endParaRPr lang="en-U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95B0F9-0914-4D17-962E-363A7DCDC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235" y="493059"/>
            <a:ext cx="11232777" cy="58718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F99D5DC-0217-4C67-BC25-FB5C2FCA5E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435" y="112889"/>
            <a:ext cx="12048565" cy="6364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337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7CBB-2A08-4805-8BF8-275BAE08D1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DWCE EBENEZAR STATUS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293EF-1A40-44EF-BE53-F13F0E1326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The journey from 2022 -2025</a:t>
            </a:r>
            <a:endParaRPr lang="en-U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95B0F9-0914-4D17-962E-363A7DCDC7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235" y="493059"/>
            <a:ext cx="11232777" cy="5871882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E7873E2-F859-44C5-BD8E-6A4761AAB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493631"/>
              </p:ext>
            </p:extLst>
          </p:nvPr>
        </p:nvGraphicFramePr>
        <p:xfrm>
          <a:off x="510988" y="259645"/>
          <a:ext cx="11232777" cy="63489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6451">
                  <a:extLst>
                    <a:ext uri="{9D8B030D-6E8A-4147-A177-3AD203B41FA5}">
                      <a16:colId xmlns:a16="http://schemas.microsoft.com/office/drawing/2014/main" val="3294388428"/>
                    </a:ext>
                  </a:extLst>
                </a:gridCol>
                <a:gridCol w="3105442">
                  <a:extLst>
                    <a:ext uri="{9D8B030D-6E8A-4147-A177-3AD203B41FA5}">
                      <a16:colId xmlns:a16="http://schemas.microsoft.com/office/drawing/2014/main" val="2113979468"/>
                    </a:ext>
                  </a:extLst>
                </a:gridCol>
                <a:gridCol w="3105442">
                  <a:extLst>
                    <a:ext uri="{9D8B030D-6E8A-4147-A177-3AD203B41FA5}">
                      <a16:colId xmlns:a16="http://schemas.microsoft.com/office/drawing/2014/main" val="743467258"/>
                    </a:ext>
                  </a:extLst>
                </a:gridCol>
                <a:gridCol w="3105442">
                  <a:extLst>
                    <a:ext uri="{9D8B030D-6E8A-4147-A177-3AD203B41FA5}">
                      <a16:colId xmlns:a16="http://schemas.microsoft.com/office/drawing/2014/main" val="3594151164"/>
                    </a:ext>
                  </a:extLst>
                </a:gridCol>
              </a:tblGrid>
              <a:tr h="79563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Date 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Diocese/ Archdeaconries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No of Schools/ Churches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No of Participants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728589228"/>
                  </a:ext>
                </a:extLst>
              </a:tr>
              <a:tr h="375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6-8 June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West Ankole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23/ 10 Arch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42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819317008"/>
                  </a:ext>
                </a:extLst>
              </a:tr>
              <a:tr h="375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13-15 June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Lango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13 </a:t>
                      </a:r>
                      <a:r>
                        <a:rPr lang="en-GB" sz="1400" dirty="0" err="1">
                          <a:effectLst/>
                        </a:rPr>
                        <a:t>schs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28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600651797"/>
                  </a:ext>
                </a:extLst>
              </a:tr>
              <a:tr h="375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16-18 June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Sebei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59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98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872045905"/>
                  </a:ext>
                </a:extLst>
              </a:tr>
              <a:tr h="375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7 – 9 July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Nebbi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30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30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974554513"/>
                  </a:ext>
                </a:extLst>
              </a:tr>
              <a:tr h="375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12 – 13 July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North Mbale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7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14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603051537"/>
                  </a:ext>
                </a:extLst>
              </a:tr>
              <a:tr h="375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18 – 19 July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Mukono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23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23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2185154432"/>
                  </a:ext>
                </a:extLst>
              </a:tr>
              <a:tr h="375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2</a:t>
                      </a:r>
                      <a:r>
                        <a:rPr lang="en-GB" sz="1400" baseline="30000" dirty="0">
                          <a:effectLst/>
                        </a:rPr>
                        <a:t>nd</a:t>
                      </a:r>
                      <a:r>
                        <a:rPr lang="en-GB" sz="1400" dirty="0">
                          <a:effectLst/>
                        </a:rPr>
                        <a:t> Aug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Kampala 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16/6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33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096756295"/>
                  </a:ext>
                </a:extLst>
              </a:tr>
              <a:tr h="375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G" sz="1400">
                          <a:effectLst/>
                        </a:rPr>
                        <a:t> 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Northern Uganda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6 Churches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12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4283357979"/>
                  </a:ext>
                </a:extLst>
              </a:tr>
              <a:tr h="62838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14</a:t>
                      </a:r>
                      <a:r>
                        <a:rPr lang="en-GB" sz="1400" baseline="30000" dirty="0">
                          <a:effectLst/>
                        </a:rPr>
                        <a:t>th</a:t>
                      </a:r>
                      <a:r>
                        <a:rPr lang="en-GB" sz="1400" dirty="0">
                          <a:effectLst/>
                        </a:rPr>
                        <a:t> – 15</a:t>
                      </a:r>
                      <a:r>
                        <a:rPr lang="en-GB" sz="1400" baseline="30000" dirty="0">
                          <a:effectLst/>
                        </a:rPr>
                        <a:t>th</a:t>
                      </a:r>
                      <a:r>
                        <a:rPr lang="en-GB" sz="1400" dirty="0">
                          <a:effectLst/>
                        </a:rPr>
                        <a:t>   October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Mityana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10/12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22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984810575"/>
                  </a:ext>
                </a:extLst>
              </a:tr>
              <a:tr h="375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22</a:t>
                      </a:r>
                      <a:r>
                        <a:rPr lang="en-GB" sz="1400" baseline="30000" dirty="0">
                          <a:effectLst/>
                        </a:rPr>
                        <a:t>nd</a:t>
                      </a:r>
                      <a:r>
                        <a:rPr lang="en-GB" sz="1400" dirty="0">
                          <a:effectLst/>
                        </a:rPr>
                        <a:t>  October 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North Ankole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25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25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015996518"/>
                  </a:ext>
                </a:extLst>
              </a:tr>
              <a:tr h="79563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G" sz="1400" dirty="0">
                          <a:effectLst/>
                        </a:rPr>
                        <a:t> </a:t>
                      </a:r>
                      <a:r>
                        <a:rPr lang="en-GB" sz="1400" dirty="0">
                          <a:effectLst/>
                        </a:rPr>
                        <a:t>Nov 2024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Kampala ( Nakasero P/S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12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473849115"/>
                  </a:ext>
                </a:extLst>
              </a:tr>
              <a:tr h="375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G" sz="1400" dirty="0">
                          <a:effectLst/>
                        </a:rPr>
                        <a:t> </a:t>
                      </a:r>
                      <a:r>
                        <a:rPr lang="en-GB" sz="1400" dirty="0">
                          <a:effectLst/>
                        </a:rPr>
                        <a:t>Nov 2024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Bwera</a:t>
                      </a:r>
                      <a:r>
                        <a:rPr lang="en-GB" sz="1400" dirty="0">
                          <a:effectLst/>
                        </a:rPr>
                        <a:t> SS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80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697627281"/>
                  </a:ext>
                </a:extLst>
              </a:tr>
              <a:tr h="375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G" sz="1400" dirty="0">
                          <a:effectLst/>
                        </a:rPr>
                        <a:t> </a:t>
                      </a:r>
                      <a:r>
                        <a:rPr lang="en-GB" sz="1400" dirty="0">
                          <a:effectLst/>
                        </a:rPr>
                        <a:t>Dec 2024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Northern Uganda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UG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38</a:t>
                      </a:r>
                      <a:endParaRPr lang="en-UG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768278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24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7CBB-2A08-4805-8BF8-275BAE08D1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637882"/>
            <a:ext cx="8825658" cy="1235948"/>
          </a:xfrm>
        </p:spPr>
        <p:txBody>
          <a:bodyPr/>
          <a:lstStyle/>
          <a:p>
            <a:r>
              <a:rPr lang="en-GB" dirty="0"/>
              <a:t>2024 Total Participants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293EF-1A40-44EF-BE53-F13F0E132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984170"/>
            <a:ext cx="8825658" cy="879231"/>
          </a:xfrm>
        </p:spPr>
        <p:txBody>
          <a:bodyPr>
            <a:normAutofit/>
          </a:bodyPr>
          <a:lstStyle/>
          <a:p>
            <a:r>
              <a:rPr lang="en-GB" sz="2800" dirty="0"/>
              <a:t>1,082 Dream drivers ( 29 Dioceses)</a:t>
            </a:r>
            <a:endParaRPr lang="en-UG" sz="2800" dirty="0"/>
          </a:p>
        </p:txBody>
      </p:sp>
    </p:spTree>
    <p:extLst>
      <p:ext uri="{BB962C8B-B14F-4D97-AF65-F5344CB8AC3E}">
        <p14:creationId xmlns:p14="http://schemas.microsoft.com/office/powerpoint/2010/main" val="51856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7CBB-2A08-4805-8BF8-275BAE08D1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637882"/>
            <a:ext cx="8825658" cy="1235948"/>
          </a:xfrm>
        </p:spPr>
        <p:txBody>
          <a:bodyPr/>
          <a:lstStyle/>
          <a:p>
            <a:r>
              <a:rPr lang="en-GB" dirty="0"/>
              <a:t>DWCE Drivers Training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293EF-1A40-44EF-BE53-F13F0E132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984170"/>
            <a:ext cx="8825658" cy="879231"/>
          </a:xfrm>
        </p:spPr>
        <p:txBody>
          <a:bodyPr>
            <a:normAutofit/>
          </a:bodyPr>
          <a:lstStyle/>
          <a:p>
            <a:r>
              <a:rPr lang="en-GB" sz="2800" dirty="0"/>
              <a:t>27</a:t>
            </a:r>
            <a:r>
              <a:rPr lang="en-GB" sz="2800" baseline="30000" dirty="0"/>
              <a:t>th</a:t>
            </a:r>
            <a:r>
              <a:rPr lang="en-GB" sz="2800" dirty="0"/>
              <a:t> – 30</a:t>
            </a:r>
            <a:r>
              <a:rPr lang="en-GB" sz="2800" baseline="30000" dirty="0"/>
              <a:t>th</a:t>
            </a:r>
            <a:r>
              <a:rPr lang="en-GB" sz="2800" dirty="0"/>
              <a:t> August ( 54) teachers PARTICIPATED</a:t>
            </a:r>
            <a:endParaRPr lang="en-UG" sz="2800" dirty="0"/>
          </a:p>
        </p:txBody>
      </p:sp>
    </p:spTree>
    <p:extLst>
      <p:ext uri="{BB962C8B-B14F-4D97-AF65-F5344CB8AC3E}">
        <p14:creationId xmlns:p14="http://schemas.microsoft.com/office/powerpoint/2010/main" val="205387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7CBB-2A08-4805-8BF8-275BAE08D1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1386673"/>
            <a:ext cx="8129723" cy="1758461"/>
          </a:xfrm>
        </p:spPr>
        <p:txBody>
          <a:bodyPr/>
          <a:lstStyle/>
          <a:p>
            <a:r>
              <a:rPr lang="en-GB" dirty="0"/>
              <a:t>Coaches’ Refresher Seminar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293EF-1A40-44EF-BE53-F13F0E132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360985"/>
            <a:ext cx="8825658" cy="1577591"/>
          </a:xfrm>
        </p:spPr>
        <p:txBody>
          <a:bodyPr>
            <a:normAutofit/>
          </a:bodyPr>
          <a:lstStyle/>
          <a:p>
            <a:r>
              <a:rPr lang="en-GB" sz="3200" dirty="0"/>
              <a:t>4</a:t>
            </a:r>
            <a:r>
              <a:rPr lang="en-GB" sz="3200" baseline="30000" dirty="0"/>
              <a:t>th – 7th Sept </a:t>
            </a:r>
            <a:r>
              <a:rPr lang="en-GB" sz="3200" dirty="0"/>
              <a:t> ( 24 ) participated </a:t>
            </a:r>
            <a:endParaRPr lang="en-UG" sz="3200" dirty="0"/>
          </a:p>
        </p:txBody>
      </p:sp>
    </p:spTree>
    <p:extLst>
      <p:ext uri="{BB962C8B-B14F-4D97-AF65-F5344CB8AC3E}">
        <p14:creationId xmlns:p14="http://schemas.microsoft.com/office/powerpoint/2010/main" val="4200726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7CBB-2A08-4805-8BF8-275BAE08D1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DWCE EBENEZAR STATUS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293EF-1A40-44EF-BE53-F13F0E1326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The journey from 2022 -2025</a:t>
            </a:r>
            <a:endParaRPr lang="en-U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95B0F9-0914-4D17-962E-363A7DCDC7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235" y="493059"/>
            <a:ext cx="11232777" cy="5871882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E7873E2-F859-44C5-BD8E-6A4761AAB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349694"/>
              </p:ext>
            </p:extLst>
          </p:nvPr>
        </p:nvGraphicFramePr>
        <p:xfrm>
          <a:off x="0" y="136667"/>
          <a:ext cx="12192000" cy="67628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1749">
                  <a:extLst>
                    <a:ext uri="{9D8B030D-6E8A-4147-A177-3AD203B41FA5}">
                      <a16:colId xmlns:a16="http://schemas.microsoft.com/office/drawing/2014/main" val="3294388428"/>
                    </a:ext>
                  </a:extLst>
                </a:gridCol>
                <a:gridCol w="3654251">
                  <a:extLst>
                    <a:ext uri="{9D8B030D-6E8A-4147-A177-3AD203B41FA5}">
                      <a16:colId xmlns:a16="http://schemas.microsoft.com/office/drawing/2014/main" val="211397946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74346725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594151164"/>
                    </a:ext>
                  </a:extLst>
                </a:gridCol>
              </a:tblGrid>
              <a:tr h="70958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Date </a:t>
                      </a:r>
                      <a:endParaRPr lang="en-U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Diocese/ Archdeaconries</a:t>
                      </a:r>
                      <a:endParaRPr lang="en-UG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No of Schools/ Churches</a:t>
                      </a:r>
                      <a:endParaRPr lang="en-UG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No of Participants</a:t>
                      </a:r>
                      <a:endParaRPr lang="en-UG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728589228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-24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January 2025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 West Ankole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819317008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600651797"/>
                  </a:ext>
                </a:extLst>
              </a:tr>
              <a:tr h="5995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Rwenzori / </a:t>
                      </a:r>
                      <a:r>
                        <a:rPr lang="en-GB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Kinyaseke</a:t>
                      </a: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Archdeaconry  (SS2)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Parishes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 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872045905"/>
                  </a:ext>
                </a:extLst>
              </a:tr>
              <a:tr h="5995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-16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Feb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Butembo</a:t>
                      </a: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Diocese (Congo) / Archdeaconries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974554513"/>
                  </a:ext>
                </a:extLst>
              </a:tr>
              <a:tr h="5995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 15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Feb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West Buganda Diocese / </a:t>
                      </a:r>
                      <a:r>
                        <a:rPr lang="en-GB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Kabungo</a:t>
                      </a: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Archdeaconry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Parishes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603051537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Consolidated ( West Ankole ) 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 schools / 10 Archdeaconries 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 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2185154432"/>
                  </a:ext>
                </a:extLst>
              </a:tr>
              <a:tr h="57655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 – 22nd Feb 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Luwero</a:t>
                      </a: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Diocese/ Archdeaconries 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Parishes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096756295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Feb 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Namirembe ( Vision Cast) 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Schools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4283357979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GB" sz="1600" baseline="30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Feb </a:t>
                      </a:r>
                      <a:endParaRPr lang="en-UG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 Ankole</a:t>
                      </a:r>
                      <a:endParaRPr lang="en-UG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 Parishes</a:t>
                      </a:r>
                      <a:endParaRPr lang="en-UG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 </a:t>
                      </a:r>
                      <a:endParaRPr lang="en-UG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984810575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11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March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Masindi Kitara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5/7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015996518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March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Northern Uganda ( </a:t>
                      </a:r>
                      <a:r>
                        <a:rPr lang="en-GB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Gulu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Primary)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473849115"/>
                  </a:ext>
                </a:extLst>
              </a:tr>
              <a:tr h="44801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22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March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Rwenzori ( </a:t>
                      </a:r>
                      <a:r>
                        <a:rPr lang="en-GB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Kiswa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Buyisumbu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Parishes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697627281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G" sz="1600">
                          <a:effectLst/>
                        </a:rPr>
                        <a:t> </a:t>
                      </a:r>
                      <a:endParaRPr lang="en-UG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768278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337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7CBB-2A08-4805-8BF8-275BAE08D1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DWCE EBENEZAR STATUS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293EF-1A40-44EF-BE53-F13F0E1326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The journey from 2022 -2025</a:t>
            </a:r>
            <a:endParaRPr lang="en-U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95B0F9-0914-4D17-962E-363A7DCDC7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235" y="493059"/>
            <a:ext cx="11232777" cy="5871882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E7873E2-F859-44C5-BD8E-6A4761AAB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723289"/>
              </p:ext>
            </p:extLst>
          </p:nvPr>
        </p:nvGraphicFramePr>
        <p:xfrm>
          <a:off x="0" y="25111"/>
          <a:ext cx="12192000" cy="68328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9438842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11397946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74346725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594151164"/>
                    </a:ext>
                  </a:extLst>
                </a:gridCol>
              </a:tblGrid>
              <a:tr h="6793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Date </a:t>
                      </a:r>
                      <a:endParaRPr lang="en-U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Diocese/ Archdeaconries</a:t>
                      </a:r>
                      <a:endParaRPr lang="en-UG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No of Schools/ Churches</a:t>
                      </a:r>
                      <a:endParaRPr lang="en-UG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No of Participants</a:t>
                      </a:r>
                      <a:endParaRPr lang="en-UG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728589228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 &amp; March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Nebbi</a:t>
                      </a: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en-GB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Ukuru</a:t>
                      </a: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Goli</a:t>
                      </a: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Central&amp; Urban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parishes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819317008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March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Lango</a:t>
                      </a: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 St, Augustine </a:t>
                      </a:r>
                      <a:r>
                        <a:rPr lang="en-GB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Barogole</a:t>
                      </a: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Parish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600651797"/>
                  </a:ext>
                </a:extLst>
              </a:tr>
              <a:tr h="5995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29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March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Mukono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Arch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188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872045905"/>
                  </a:ext>
                </a:extLst>
              </a:tr>
              <a:tr h="5995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GB" sz="16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April 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Namirembe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Churches/ schools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974554513"/>
                  </a:ext>
                </a:extLst>
              </a:tr>
              <a:tr h="5995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603051537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2185154432"/>
                  </a:ext>
                </a:extLst>
              </a:tr>
              <a:tr h="57655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096756295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4283357979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984810575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015996518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G" sz="1600" dirty="0">
                          <a:effectLst/>
                        </a:rPr>
                        <a:t> 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473849115"/>
                  </a:ext>
                </a:extLst>
              </a:tr>
              <a:tr h="44801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G" sz="1600" dirty="0">
                          <a:effectLst/>
                        </a:rPr>
                        <a:t> </a:t>
                      </a:r>
                      <a:r>
                        <a:rPr lang="en-GB" sz="1600" dirty="0">
                          <a:effectLst/>
                        </a:rPr>
                        <a:t>Grand total  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2,055</a:t>
                      </a: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1697627281"/>
                  </a:ext>
                </a:extLst>
              </a:tr>
              <a:tr h="3205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G" sz="1600">
                          <a:effectLst/>
                        </a:rPr>
                        <a:t> </a:t>
                      </a:r>
                      <a:endParaRPr lang="en-UG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77" marR="58877" marT="0" marB="0"/>
                </a:tc>
                <a:extLst>
                  <a:ext uri="{0D108BD9-81ED-4DB2-BD59-A6C34878D82A}">
                    <a16:rowId xmlns:a16="http://schemas.microsoft.com/office/drawing/2014/main" val="3768278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92071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 Boardroom]]</Template>
  <TotalTime>1464</TotalTime>
  <Words>588</Words>
  <Application>Microsoft Macintosh PowerPoint</Application>
  <PresentationFormat>Widescreen</PresentationFormat>
  <Paragraphs>178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3</vt:lpstr>
      <vt:lpstr>Ion Boardroom</vt:lpstr>
      <vt:lpstr>DWCE EBENEZAR STATUS</vt:lpstr>
      <vt:lpstr>DWCE EBENEZAR STATUS</vt:lpstr>
      <vt:lpstr>DWCE EBENEZAR STATUS</vt:lpstr>
      <vt:lpstr>DWCE EBENEZAR STATUS</vt:lpstr>
      <vt:lpstr>2024 Total Participants</vt:lpstr>
      <vt:lpstr>DWCE Drivers Training</vt:lpstr>
      <vt:lpstr>Coaches’ Refresher Seminar</vt:lpstr>
      <vt:lpstr>DWCE EBENEZAR STATUS</vt:lpstr>
      <vt:lpstr>DWCE EBENEZAR STATUS</vt:lpstr>
      <vt:lpstr>Upcoming Diocesan Training &amp; Follow-up</vt:lpstr>
      <vt:lpstr>Dioceses not yet Trained</vt:lpstr>
      <vt:lpstr>DWCE THEME VERSE: Psalm 78:4</vt:lpstr>
      <vt:lpstr>A call for action: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DWCE EBENEZAR STATUS</dc:title>
  <dc:creator>DUP MINISTRY</dc:creator>
  <cp:lastModifiedBy>dup</cp:lastModifiedBy>
  <cp:revision>54</cp:revision>
  <dcterms:created xsi:type="dcterms:W3CDTF">2025-01-17T12:05:41Z</dcterms:created>
  <dcterms:modified xsi:type="dcterms:W3CDTF">2025-05-13T13:12:34Z</dcterms:modified>
</cp:coreProperties>
</file>